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7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7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</p:sldIdLst>
  <p:sldSz cx="12192000" cy="6858000"/>
  <p:notesSz cx="6858000" cy="9144000"/>
  <p:defaultTextStyle>
    <a:defPPr>
      <a:defRPr lang="en-GB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 /><Relationship Id="rId81" Type="http://schemas.openxmlformats.org/officeDocument/2006/relationships/tableStyles" Target="tableStyles.xml" /><Relationship Id="rId8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767176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9479492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GB"/>
              <a:t>10/30/2013</a:t>
            </a:fld>
            <a:endParaRPr lang="en-GB"/>
          </a:p>
        </p:txBody>
      </p:sp>
      <p:sp>
        <p:nvSpPr>
          <p:cNvPr id="625141457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GB"/>
          </a:p>
        </p:txBody>
      </p:sp>
      <p:sp>
        <p:nvSpPr>
          <p:cNvPr id="32365227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198158253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68076616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868424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0955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  <p:sp>
        <p:nvSpPr>
          <p:cNvPr id="11266791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GB"/>
              <a:t>1</a:t>
            </a:fld>
            <a:endParaRPr lang="en-GB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8264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69021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73957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A23CFC-586B-51EC-482B-738C26A5EC1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1744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80030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83954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8D977-F386-EF7E-1AF5-074E4B0D747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19537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57341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88403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BB867A-7178-BD6C-C80B-24314120681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7432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29600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65459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19CB95-5ACC-B4C5-D401-29B5DBAD07D9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722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51640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10564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E7DA7C-3D49-3F0C-98D6-9856C743979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27612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0389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14234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8BE171-F46C-6AD3-F94B-7DC936EBAD3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1280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108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950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844FB0-BC73-2404-E3C0-15BFF709D7D3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7393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30119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85761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E15C72-D828-6C6C-87A7-6D21E18E9745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AD4892-11B9-BC50-8869-6ACC1C4584D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1882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83547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21155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ADB17-2DD7-0AD6-9124-5D8F32B0D00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DB2651-C1EC-6BD5-F328-9ADC7EED0B4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1232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2669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09089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0472FB-13F9-B500-477E-86508988446B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9661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52372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41354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F299A9-E929-9B3F-6CFC-836FBB1C484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43862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92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33067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63C6F5-EFA5-7F47-5731-A7F6E0C3C1F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6347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61579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8868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A45CF3-7491-871E-5993-3F635435930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86044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36652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67178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6884B4-361D-03E5-3B31-D235B78DEA4E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031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32423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660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0D71-7BB8-0C3E-AFE1-E325DDF4D392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7255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29987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1090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7AEEED-D225-0262-D143-FE24A5A8404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897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27386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44601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263E71-1B51-8D8B-39E3-916B208D7F0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695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96317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8196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42060-B7F2-A833-2C06-8C5C5A2B4955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075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32324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955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90E2C-1788-7996-0A5A-1E97143AD48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38833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3321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04106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D5F6FA-FA60-54D9-3F56-CFE9264EB86F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0590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6370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33744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20455C-78B1-E20B-7386-D69C8521DED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6293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4532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39714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621DEC-BE42-94D1-F0F4-6B02A2FD989E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11096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4267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45088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75EAC9-D773-2D79-5310-BD22F3977FC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869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58853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99062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5371C-5E75-7FFC-A539-7B360BDA7A1A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3691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95648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8022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56757A-5001-4F88-2B3D-C97BF75D0EF3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8585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50975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96366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E63D20-5D10-E6C6-153A-F4828BD351BC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457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87045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9949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228A4-EDBF-13FE-D7F4-04DBCD013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72491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8239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97086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8AEC32-62D0-6E15-B057-9C54B505F08B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1503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27075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3554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C3F74B-D5C1-230D-1DFD-5390C0F83FFE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19879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29329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4418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2EB207-4261-72E1-80DC-6FB4017A1B0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4007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69499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82506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74818-4463-3F93-E2E6-6D2B7C81FDD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8438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41295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859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FA6881-E144-BBA5-2084-BA0A4C297112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48597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8090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5475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F6C4F-4F18-8D7F-12C3-534FA46A4588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8496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7420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721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9A6B9C-AACE-4921-18A3-96E82F4DF6C1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262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95644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56925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5A4FBF-D4C8-804A-07D0-8678B502E7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4151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08296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21552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C78AD-72C0-5CDD-FDC1-C7A9A009F625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8602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9897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51584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34DD4-BB3A-241A-BE70-7E88DE25F49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94250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21879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4403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029CE1-9BA9-E309-4EC5-4EFEECFEA90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0683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81666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4108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B3AF0-CA7B-9889-D634-6CEEAD9FBA0D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3903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4517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84804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35DB1-75CE-58C4-70AF-A7D6A4EE28FA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8249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6321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57544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DD557A-37F6-3BFF-5E8F-481B19074E5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2771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23817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67501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69B38-7C0E-6C69-3EE8-674E57681FF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90142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56555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8989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CFA35-21C1-2350-CC24-1B036F0C811B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0109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9634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38177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6BD41-5DD1-D88D-C6F1-ABFB6FE59227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831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2478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86494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87235-EDB6-2F6C-3136-E1173957BA81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7826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9400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89865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BCD24-B36D-4F47-DB6A-3E086BE92A6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303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22545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56773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DE8716-6647-546F-C8E0-3B52DAAD7597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5072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7748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97921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CEEBCE-A92E-A74E-0525-4EC76099CD3E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8470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74271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10583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C15699-6B3A-9ACC-A96F-7A7EF13BD40C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400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06167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65289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707B47-6939-EEAB-9E86-5FC54EA71A3E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774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66492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04601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3FCF4C-33A0-98C5-53AE-96169BD59BB4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5764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80065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96551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59D801-E10E-0F59-9577-FD6C8FE54B3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858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76173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27603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4EA385-0DCF-22EF-AB43-FBB0000E92C9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992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17979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90903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9B8F19-0796-A5B0-636E-8C7DB237C8BD}" type="slidenum">
              <a:rPr/>
              <a:t/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3223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96454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8061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AB415-5A3D-2134-A709-D46A4E46F75A}" type="slidenum">
              <a:rPr/>
              <a:t/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39001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9652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30181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70D444-BE69-BA59-9624-A0BA68545179}" type="slidenum">
              <a:rPr/>
              <a:t/>
            </a:fld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2677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23570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14648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27E874-9DAB-F1B0-9E9E-30362F905311}" type="slidenum">
              <a:rPr/>
              <a:t/>
            </a:fld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81162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64675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27881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E01AD-63B6-4B21-AE5B-80C99C1AA2FE}" type="slidenum">
              <a:rPr/>
              <a:t/>
            </a:fld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2545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7410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94512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EEDEA2-2CF3-D60D-3E77-463A1F0D4EB8}" type="slidenum">
              <a:rPr/>
              <a:t/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2020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68639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422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BFE1BB-6685-430D-2F60-983CAB470667}" type="slidenum">
              <a:rPr/>
              <a:t/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42473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26897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91858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BBDB4-15E6-6C8C-17E2-0460A6386B51}" type="slidenum">
              <a:rPr/>
              <a:t/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3094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78666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87524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22BCB5-4ECD-185E-F2F1-3168288ACB7A}" type="slidenum">
              <a:rPr/>
              <a:t/>
            </a:fld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998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21630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07804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77658-1D44-2F2A-B331-6B1645C14AF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40876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89584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841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FDC023-11A3-24A3-CF53-1D51620DE78C}" type="slidenum">
              <a:rPr/>
              <a:t/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423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19318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75910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B66389-8905-0EA9-506E-07578F7817DD}" type="slidenum">
              <a:rPr/>
              <a:t/>
            </a:fld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43213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63056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49997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EEE7C0-7DAE-FE2B-CEE5-0677C11FFA0C}" type="slidenum">
              <a:rPr/>
              <a:t/>
            </a:fld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984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9947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92658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73B00-E0D7-8700-168E-8D5BED1674F8}" type="slidenum">
              <a:rPr/>
              <a:t/>
            </a:fld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37338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10880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9826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F6CEE-34EC-1339-D428-26094DC776B5}" type="slidenum">
              <a:rPr/>
              <a:t/>
            </a:fld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9176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11246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2707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351954-D25C-C6F5-4CB4-8D44CFAF6AF1}" type="slidenum">
              <a:rPr/>
              <a:t/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1385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28392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54492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8D4AAA-9B19-C7CA-EE21-2F40BB8E3B9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146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90264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84522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05D718-80CD-B109-E0A4-73FC9398D492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9A4638-7645-61AA-EE26-5FF99B45DC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741962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57045033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47318379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27302461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82125462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9573381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2427911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789059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37066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1977582933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3646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21581777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706314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749934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606051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50660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7992161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1116049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4785523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74282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5309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6588324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3637219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8279712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64092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518969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4291450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4402018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2330889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320878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5551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5522833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4723718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5522610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43108505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419748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3748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477192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5159573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3456643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85722091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7785927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46239035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179210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5152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11344492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4461694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87032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80184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6761650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044698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813353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92974069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4926347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3599846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99834405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55940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899108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8494203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490814465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79597592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26788876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1376596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159867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77671159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627565750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85134938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9146916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6476658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75553300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98346433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Cbv95OxT1FM" TargetMode="External"/><Relationship Id="rId4" Type="http://schemas.openxmlformats.org/officeDocument/2006/relationships/hyperlink" Target="https://www.youtube.com/watch?v=HQbQuXxqXSo" TargetMode="External"/><Relationship Id="rId5" Type="http://schemas.openxmlformats.org/officeDocument/2006/relationships/hyperlink" Target="https://computernetworking747640215.wordpress.com/2019/11/05/configuring-dhcpv6-both-stateless-and-stateful-in-packet-tracer/" TargetMode="External"/><Relationship Id="rId6" Type="http://schemas.openxmlformats.org/officeDocument/2006/relationships/hyperlink" Target="https://itexamanswers.net/6-2-4-packet-tracer-configure-etherchannel-instructions-answer.html" TargetMode="External"/><Relationship Id="rId7" Type="http://schemas.openxmlformats.org/officeDocument/2006/relationships/hyperlink" Target="https://www.packettracernetwork.com/tutorials/hsrp-configuration-new.html" TargetMode="External"/><Relationship Id="rId8" Type="http://schemas.openxmlformats.org/officeDocument/2006/relationships/hyperlink" Target="https://ipcisco.com/lesson/ipv6-configuration-on-cisco-packet-tracer/" TargetMode="External"/><Relationship Id="rId9" Type="http://schemas.openxmlformats.org/officeDocument/2006/relationships/hyperlink" Target="https://www.packettracernetwork.com/tutorials/packet-tracer-acls.html" TargetMode="External"/><Relationship Id="rId10" Type="http://schemas.openxmlformats.org/officeDocument/2006/relationships/hyperlink" Target="https://www.youtube.com/watch?v=tleCK9KpiMY" TargetMode="External"/><Relationship Id="rId11" Type="http://schemas.openxmlformats.org/officeDocument/2006/relationships/hyperlink" Target="https://computernetworking747640215.wordpress.com/2018/05/24/ospf-configuration-in-packet-tracer/" TargetMode="External"/><Relationship Id="rId12" Type="http://schemas.openxmlformats.org/officeDocument/2006/relationships/hyperlink" Target="https://dingavinga.medium.com/setting-up-site-to-site-ipsec-on-cisco-packet-tracer-1349890ff3fb" TargetMode="External"/><Relationship Id="rId13" Type="http://schemas.openxmlformats.org/officeDocument/2006/relationships/hyperlink" Target="https://www.youtube.com/watch?v=CsAROSbZF-Y" TargetMode="External"/><Relationship Id="rId14" Type="http://schemas.openxmlformats.org/officeDocument/2006/relationships/hyperlink" Target="https://computernetworking747640215.wordpress.com/2018/07/05/secure-shell-ssh-configuration-on-a-switch-and-router-in-packet-tracer/" TargetMode="External"/><Relationship Id="rId15" Type="http://schemas.openxmlformats.org/officeDocument/2006/relationships/hyperlink" Target="https://computernetworking747640215.wordpress.com/2018/07/05/configuring-telnet-on-a-switch-and-a-router-in-packet-tracer/" TargetMode="External"/><Relationship Id="rId16" Type="http://schemas.openxmlformats.org/officeDocument/2006/relationships/hyperlink" Target="https://www.computernetworkingnotes.com/ccna-study-guide/how-to-configure-dynamic-nat-in-cisco-router.html" TargetMode="Externa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864590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4595833" y="586153"/>
            <a:ext cx="6720745" cy="194274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n-GB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ICTNWK541 Assessment</a:t>
            </a:r>
            <a:endParaRPr lang="en-GB" sz="6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90346501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Assessment Task 2: Project Portfolio</a:t>
            </a:r>
            <a:endParaRPr sz="2400"/>
          </a:p>
        </p:txBody>
      </p:sp>
      <p:sp>
        <p:nvSpPr>
          <p:cNvPr id="176399099" name=""/>
          <p:cNvSpPr txBox="1"/>
          <p:nvPr/>
        </p:nvSpPr>
        <p:spPr bwMode="auto">
          <a:xfrm flipH="0" flipV="0">
            <a:off x="9016338" y="6148167"/>
            <a:ext cx="289625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600" b="1">
                <a:latin typeface="Arial"/>
                <a:ea typeface="Arial"/>
                <a:cs typeface="Arial"/>
              </a:rPr>
              <a:t>Manuel Sergio Perez Espitia</a:t>
            </a:r>
            <a:endParaRPr lang="en-AU" sz="16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9767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79550302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172306"/>
            <a:ext cx="6720744" cy="2256691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Legal &amp; security: Policies and Procedures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3934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/>
          </a:p>
        </p:txBody>
      </p:sp>
      <p:sp>
        <p:nvSpPr>
          <p:cNvPr id="51011731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0972800" cy="4525961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ABC Enterprises adopts security technologies to ensure data protection. The company's policies are outlined below.</a:t>
            </a:r>
            <a:endParaRPr lang="en-AU">
              <a:latin typeface="Arial"/>
              <a:cs typeface="Arial"/>
            </a:endParaRPr>
          </a:p>
        </p:txBody>
      </p:sp>
      <p:pic>
        <p:nvPicPr>
          <p:cNvPr id="880481076" name=""/>
          <p:cNvPicPr>
            <a:picLocks noChangeAspect="1"/>
          </p:cNvPicPr>
          <p:nvPr/>
        </p:nvPicPr>
        <p:blipFill>
          <a:blip r:embed="rId3"/>
          <a:srcRect l="0" t="16585" r="0" b="19604"/>
          <a:stretch/>
        </p:blipFill>
        <p:spPr bwMode="auto">
          <a:xfrm flipH="0" flipV="0">
            <a:off x="3756434" y="3140442"/>
            <a:ext cx="4679129" cy="298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28252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191208470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Service Password Encryption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r>
              <a:rPr lang="en-AU">
                <a:latin typeface="Arial"/>
                <a:ea typeface="Arial"/>
                <a:cs typeface="Arial"/>
              </a:rPr>
              <a:t>t</a:t>
            </a:r>
            <a:r>
              <a:rPr lang="en-AU">
                <a:latin typeface="Arial"/>
                <a:ea typeface="Arial"/>
                <a:cs typeface="Arial"/>
              </a:rPr>
              <a:t>o prevent access to plain-text passwords in network devices.</a:t>
            </a:r>
            <a:endParaRPr lang="en-AU">
              <a:latin typeface="Arial"/>
              <a:cs typeface="Arial"/>
            </a:endParaRPr>
          </a:p>
          <a:p>
            <a:pPr algn="just"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27001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6493068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73505" y="2875816"/>
            <a:ext cx="3408894" cy="3408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21061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1161769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Mandatory Login Password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on all network devices that requires a login password for any access to routers or switches.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b="1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800-53 (IA-2)</a:t>
            </a:r>
            <a:endParaRPr b="1"/>
          </a:p>
        </p:txBody>
      </p:sp>
      <p:pic>
        <p:nvPicPr>
          <p:cNvPr id="1345117750" name=""/>
          <p:cNvPicPr>
            <a:picLocks noChangeAspect="1"/>
          </p:cNvPicPr>
          <p:nvPr/>
        </p:nvPicPr>
        <p:blipFill>
          <a:blip r:embed="rId3"/>
          <a:srcRect l="19447" t="23351" r="18150" b="24646"/>
          <a:stretch/>
        </p:blipFill>
        <p:spPr bwMode="auto">
          <a:xfrm flipH="0" flipV="0">
            <a:off x="8262979" y="3516921"/>
            <a:ext cx="3319417" cy="276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61214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6936936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VPN Site-to-Site </a:t>
            </a:r>
            <a:endParaRPr b="1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implements IPSec to protect data in transit between different company branches over internet.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800-77</a:t>
            </a: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1098111606" name=""/>
          <p:cNvGrpSpPr/>
          <p:nvPr/>
        </p:nvGrpSpPr>
        <p:grpSpPr bwMode="auto">
          <a:xfrm>
            <a:off x="8629326" y="3370793"/>
            <a:ext cx="2953071" cy="2953071"/>
            <a:chOff x="0" y="0"/>
            <a:chExt cx="2953071" cy="2953071"/>
          </a:xfrm>
        </p:grpSpPr>
        <p:pic>
          <p:nvPicPr>
            <p:cNvPr id="1324115998" name=""/>
            <p:cNvPicPr>
              <a:picLocks noChangeAspect="1"/>
            </p:cNvPicPr>
            <p:nvPr/>
          </p:nvPicPr>
          <p:blipFill>
            <a:blip r:embed="rId3"/>
            <a:srcRect l="18799" t="9980" r="17739" b="9730"/>
            <a:stretch/>
          </p:blipFill>
          <p:spPr bwMode="auto">
            <a:xfrm flipH="0" flipV="0">
              <a:off x="1345312" y="1245166"/>
              <a:ext cx="776887" cy="982881"/>
            </a:xfrm>
            <a:prstGeom prst="rect">
              <a:avLst/>
            </a:prstGeom>
          </p:spPr>
        </p:pic>
        <p:pic>
          <p:nvPicPr>
            <p:cNvPr id="1062425087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0" y="0"/>
              <a:ext cx="2953071" cy="2953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252555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46235998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Access Control Lists </a:t>
            </a:r>
            <a:r>
              <a:rPr lang="en-AU" b="1">
                <a:latin typeface="Arial"/>
                <a:ea typeface="Arial"/>
                <a:cs typeface="Arial"/>
              </a:rPr>
              <a:t>(</a:t>
            </a:r>
            <a:r>
              <a:rPr lang="en-AU" b="1">
                <a:latin typeface="Arial"/>
                <a:ea typeface="Arial"/>
                <a:cs typeface="Arial"/>
              </a:rPr>
              <a:t>ACLs)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filter traffic and control access between subnets, enhance internal network security.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27002</a:t>
            </a:r>
            <a:r>
              <a:rPr lang="en-AU" b="1">
                <a:latin typeface="Arial"/>
                <a:ea typeface="Arial"/>
                <a:cs typeface="Arial"/>
              </a:rPr>
              <a:t> (s13)</a:t>
            </a: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57070694" name=""/>
          <p:cNvPicPr>
            <a:picLocks noChangeAspect="1"/>
          </p:cNvPicPr>
          <p:nvPr/>
        </p:nvPicPr>
        <p:blipFill>
          <a:blip r:embed="rId3"/>
          <a:srcRect l="29883" t="22310" r="27066" b="23956"/>
          <a:stretch/>
        </p:blipFill>
        <p:spPr bwMode="auto">
          <a:xfrm flipH="0" flipV="0">
            <a:off x="9072928" y="3260479"/>
            <a:ext cx="2509470" cy="313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94445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134161835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Secure Remote Access to infrastructure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protect remote access by Telnet and SSH to network devices using password-protected and encrypted.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2017120799" name=""/>
          <p:cNvPicPr>
            <a:picLocks noChangeAspect="1"/>
          </p:cNvPicPr>
          <p:nvPr/>
        </p:nvPicPr>
        <p:blipFill>
          <a:blip r:embed="rId3"/>
          <a:srcRect l="0" t="14423" r="0" b="21703"/>
          <a:stretch/>
        </p:blipFill>
        <p:spPr bwMode="auto">
          <a:xfrm flipH="0" flipV="0">
            <a:off x="8284255" y="3863181"/>
            <a:ext cx="3863781" cy="265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32141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Installation Plan</a:t>
            </a:r>
            <a:endParaRPr/>
          </a:p>
        </p:txBody>
      </p:sp>
      <p:sp>
        <p:nvSpPr>
          <p:cNvPr id="1505089713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endParaRPr sz="44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02399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Network</a:t>
            </a:r>
            <a:endParaRPr/>
          </a:p>
        </p:txBody>
      </p:sp>
      <p:sp>
        <p:nvSpPr>
          <p:cNvPr id="67628893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242330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35170" y="1714500"/>
            <a:ext cx="12237710" cy="513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7813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WAN </a:t>
            </a:r>
            <a:r>
              <a:rPr lang="en-AU">
                <a:latin typeface="Arial"/>
                <a:ea typeface="Arial"/>
                <a:cs typeface="Arial"/>
              </a:rPr>
              <a:t>Configuration</a:t>
            </a:r>
            <a:endParaRPr/>
          </a:p>
        </p:txBody>
      </p:sp>
      <p:sp>
        <p:nvSpPr>
          <p:cNvPr id="87846497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Secure Access by SSH &amp; Telnet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DHCP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LACP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HSRP 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ACL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VPN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PPP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Logging Network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8218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397895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4955931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8" y="274637"/>
            <a:ext cx="10903036" cy="585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22582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Local</a:t>
            </a:r>
            <a:endParaRPr/>
          </a:p>
        </p:txBody>
      </p:sp>
      <p:sp>
        <p:nvSpPr>
          <p:cNvPr id="141724629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3281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19933878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78176" y="2589335"/>
            <a:ext cx="11104223" cy="332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80054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 - Local</a:t>
            </a:r>
            <a:endParaRPr sz="4400"/>
          </a:p>
        </p:txBody>
      </p:sp>
      <p:pic>
        <p:nvPicPr>
          <p:cNvPr id="5760687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902547"/>
          </a:xfrm>
          <a:prstGeom prst="rect">
            <a:avLst/>
          </a:prstGeom>
        </p:spPr>
      </p:pic>
      <p:sp>
        <p:nvSpPr>
          <p:cNvPr id="1599012477" name=""/>
          <p:cNvSpPr txBox="1"/>
          <p:nvPr/>
        </p:nvSpPr>
        <p:spPr bwMode="auto">
          <a:xfrm flipH="0" flipV="0">
            <a:off x="6779278" y="2614392"/>
            <a:ext cx="4806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</a:rPr>
              <a:t>Commercial and Admin over IPv6PC0 LAPTOP0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383340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Sydney Branch - Local</a:t>
            </a:r>
            <a:endParaRPr sz="4400"/>
          </a:p>
        </p:txBody>
      </p:sp>
      <p:sp>
        <p:nvSpPr>
          <p:cNvPr id="640467995" name=""/>
          <p:cNvSpPr txBox="1"/>
          <p:nvPr/>
        </p:nvSpPr>
        <p:spPr bwMode="auto">
          <a:xfrm flipH="0" flipV="0">
            <a:off x="6779278" y="2614392"/>
            <a:ext cx="480708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Commercial and Comms over IPv6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WEB PC0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7076735" name=""/>
          <p:cNvPicPr>
            <a:picLocks noChangeAspect="1"/>
          </p:cNvPicPr>
          <p:nvPr/>
        </p:nvPicPr>
        <p:blipFill>
          <a:blip r:embed="rId3"/>
          <a:srcRect l="0" t="0" r="0" b="24697"/>
          <a:stretch/>
        </p:blipFill>
        <p:spPr bwMode="auto">
          <a:xfrm rot="0" flipH="0" flipV="0">
            <a:off x="476249" y="2614392"/>
            <a:ext cx="5731509" cy="403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4172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5679139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59422" y="2675716"/>
            <a:ext cx="10922976" cy="3955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871161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337888807" name=""/>
          <p:cNvSpPr txBox="1"/>
          <p:nvPr/>
        </p:nvSpPr>
        <p:spPr bwMode="auto">
          <a:xfrm flipH="0" flipV="0">
            <a:off x="6779278" y="2614392"/>
            <a:ext cx="480672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HR over IPv4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PC20 LAPTOP20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592657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760511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486901987" name=""/>
          <p:cNvSpPr txBox="1"/>
          <p:nvPr/>
        </p:nvSpPr>
        <p:spPr bwMode="auto">
          <a:xfrm flipH="0" flipV="0">
            <a:off x="6779278" y="2614392"/>
            <a:ext cx="4817521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R+D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HR and R+D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After implement VPN this connection is no longer available, I could not fixed it.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86313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45949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67992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28379160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90882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381916131" name=""/>
          <p:cNvSpPr txBox="1"/>
          <p:nvPr/>
        </p:nvSpPr>
        <p:spPr bwMode="auto">
          <a:xfrm flipH="0" flipV="0">
            <a:off x="6779278" y="2614392"/>
            <a:ext cx="48243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 and  Brisbane 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621661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81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36886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1114172967" name=""/>
          <p:cNvSpPr txBox="1"/>
          <p:nvPr/>
        </p:nvSpPr>
        <p:spPr bwMode="auto">
          <a:xfrm flipH="0" flipV="0">
            <a:off x="6779277" y="2614392"/>
            <a:ext cx="4831560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 and 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IPv6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877706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3502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5997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412672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10972800" cy="122066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 algn="l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We are the network engineer responsible for implementing the required WAN connectivity for </a:t>
            </a:r>
            <a:r>
              <a:rPr lang="en-AU" b="1">
                <a:latin typeface="Arial"/>
                <a:ea typeface="Arial"/>
                <a:cs typeface="Arial"/>
              </a:rPr>
              <a:t>ABC</a:t>
            </a:r>
            <a:r>
              <a:rPr lang="en-AU" b="1">
                <a:latin typeface="Arial"/>
                <a:ea typeface="Arial"/>
                <a:cs typeface="Arial"/>
              </a:rPr>
              <a:t> Enterprises.</a:t>
            </a:r>
            <a:endParaRPr b="1"/>
          </a:p>
        </p:txBody>
      </p:sp>
      <p:sp>
        <p:nvSpPr>
          <p:cNvPr id="449602979" name=""/>
          <p:cNvSpPr txBox="1"/>
          <p:nvPr/>
        </p:nvSpPr>
        <p:spPr bwMode="auto">
          <a:xfrm flipH="0" flipV="0">
            <a:off x="609599" y="5482150"/>
            <a:ext cx="1102823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ABC Enterprises wants to improve its network due to old infrastructure, security and reliability WAN connectivity between Sydney Branch and Brisbane Branch.</a:t>
            </a:r>
            <a:endParaRPr/>
          </a:p>
        </p:txBody>
      </p:sp>
      <p:pic>
        <p:nvPicPr>
          <p:cNvPr id="843738485" name=""/>
          <p:cNvPicPr>
            <a:picLocks noChangeAspect="1"/>
          </p:cNvPicPr>
          <p:nvPr/>
        </p:nvPicPr>
        <p:blipFill>
          <a:blip r:embed="rId3"/>
          <a:srcRect l="0" t="37921" r="0" b="16414"/>
          <a:stretch/>
        </p:blipFill>
        <p:spPr bwMode="auto">
          <a:xfrm flipH="0" flipV="0">
            <a:off x="4152899" y="2521927"/>
            <a:ext cx="3886200" cy="266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78545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73087797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Secure Access SSH &amp; Telnet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85552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790433470" name=""/>
          <p:cNvSpPr txBox="1"/>
          <p:nvPr/>
        </p:nvSpPr>
        <p:spPr bwMode="auto">
          <a:xfrm flipH="0" flipV="0">
            <a:off x="6779278" y="2614392"/>
            <a:ext cx="4827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192.168.10.1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6964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1918334"/>
            <a:ext cx="5731509" cy="1268106"/>
          </a:xfrm>
          <a:prstGeom prst="rect">
            <a:avLst/>
          </a:prstGeom>
        </p:spPr>
      </p:pic>
      <p:pic>
        <p:nvPicPr>
          <p:cNvPr id="9420348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36330" y="3391812"/>
            <a:ext cx="5731509" cy="1651875"/>
          </a:xfrm>
          <a:prstGeom prst="rect">
            <a:avLst/>
          </a:prstGeom>
        </p:spPr>
      </p:pic>
      <p:pic>
        <p:nvPicPr>
          <p:cNvPr id="123826442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36330" y="5330336"/>
            <a:ext cx="5731509" cy="165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15905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924517723" name=""/>
          <p:cNvSpPr txBox="1"/>
          <p:nvPr/>
        </p:nvSpPr>
        <p:spPr bwMode="auto">
          <a:xfrm flipH="0" flipV="0">
            <a:off x="6779278" y="2614392"/>
            <a:ext cx="48297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</a:t>
            </a: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2000::3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183536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6111" y="1651875"/>
            <a:ext cx="5731508" cy="1651875"/>
          </a:xfrm>
          <a:prstGeom prst="rect">
            <a:avLst/>
          </a:prstGeom>
        </p:spPr>
      </p:pic>
      <p:pic>
        <p:nvPicPr>
          <p:cNvPr id="6913945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391811"/>
            <a:ext cx="5731508" cy="1651875"/>
          </a:xfrm>
          <a:prstGeom prst="rect">
            <a:avLst/>
          </a:prstGeom>
        </p:spPr>
      </p:pic>
      <p:pic>
        <p:nvPicPr>
          <p:cNvPr id="10742672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220432"/>
            <a:ext cx="5731508" cy="1651875"/>
          </a:xfrm>
          <a:prstGeom prst="rect">
            <a:avLst/>
          </a:prstGeom>
        </p:spPr>
      </p:pic>
      <p:sp>
        <p:nvSpPr>
          <p:cNvPr id="936600646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1568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430065832" name=""/>
          <p:cNvSpPr txBox="1"/>
          <p:nvPr/>
        </p:nvSpPr>
        <p:spPr bwMode="auto">
          <a:xfrm flipH="0" flipV="0">
            <a:off x="6779278" y="2614392"/>
            <a:ext cx="48351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sw10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VLAN1:192.168.40.98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1398734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626875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491" y="1919998"/>
            <a:ext cx="5731508" cy="1651875"/>
          </a:xfrm>
          <a:prstGeom prst="rect">
            <a:avLst/>
          </a:prstGeom>
        </p:spPr>
      </p:pic>
      <p:pic>
        <p:nvPicPr>
          <p:cNvPr id="18129439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571874"/>
            <a:ext cx="5731508" cy="1651875"/>
          </a:xfrm>
          <a:prstGeom prst="rect">
            <a:avLst/>
          </a:prstGeom>
        </p:spPr>
      </p:pic>
      <p:pic>
        <p:nvPicPr>
          <p:cNvPr id="6373774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312018"/>
            <a:ext cx="5731508" cy="1651875"/>
          </a:xfrm>
          <a:prstGeom prst="rect">
            <a:avLst/>
          </a:prstGeom>
        </p:spPr>
      </p:pic>
      <p:sp>
        <p:nvSpPr>
          <p:cNvPr id="103806866" name=""/>
          <p:cNvSpPr txBox="1"/>
          <p:nvPr/>
        </p:nvSpPr>
        <p:spPr bwMode="auto">
          <a:xfrm flipH="0" flipV="0">
            <a:off x="6004379" y="2676906"/>
            <a:ext cx="183240" cy="15041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68312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29491728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4" cy="72007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DHCP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854190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</a:t>
            </a:r>
            <a:endParaRPr sz="4400"/>
          </a:p>
        </p:txBody>
      </p:sp>
      <p:sp>
        <p:nvSpPr>
          <p:cNvPr id="1319044853" name=""/>
          <p:cNvSpPr txBox="1"/>
          <p:nvPr/>
        </p:nvSpPr>
        <p:spPr bwMode="auto">
          <a:xfrm flipH="0" flipV="0">
            <a:off x="6779278" y="2614392"/>
            <a:ext cx="483012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092185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" y="2614392"/>
            <a:ext cx="5731508" cy="1872621"/>
          </a:xfrm>
          <a:prstGeom prst="rect">
            <a:avLst/>
          </a:prstGeom>
        </p:spPr>
      </p:pic>
      <p:pic>
        <p:nvPicPr>
          <p:cNvPr id="14453789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599" y="4805826"/>
            <a:ext cx="5731508" cy="1368864"/>
          </a:xfrm>
          <a:prstGeom prst="rect">
            <a:avLst/>
          </a:prstGeom>
        </p:spPr>
      </p:pic>
      <p:sp>
        <p:nvSpPr>
          <p:cNvPr id="1798276946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74098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1505413263" name=""/>
          <p:cNvSpPr txBox="1"/>
          <p:nvPr/>
        </p:nvSpPr>
        <p:spPr bwMode="auto">
          <a:xfrm flipH="0" flipV="0">
            <a:off x="6779278" y="2614392"/>
            <a:ext cx="483156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RT3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274898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808148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752343"/>
            <a:ext cx="5731509" cy="330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14001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IPv6</a:t>
            </a:r>
            <a:endParaRPr/>
          </a:p>
        </p:txBody>
      </p:sp>
      <p:sp>
        <p:nvSpPr>
          <p:cNvPr id="249305294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LACP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579266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port-channel</a:t>
            </a:r>
            <a:endParaRPr/>
          </a:p>
        </p:txBody>
      </p:sp>
      <p:sp>
        <p:nvSpPr>
          <p:cNvPr id="1647577291" name=""/>
          <p:cNvSpPr txBox="1"/>
          <p:nvPr/>
        </p:nvSpPr>
        <p:spPr bwMode="auto">
          <a:xfrm flipH="0" flipV="0">
            <a:off x="6779278" y="2614392"/>
            <a:ext cx="484092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config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700969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1517664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56109" y="2692644"/>
            <a:ext cx="6240981" cy="3040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41043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LACP - Brisbane Branch</a:t>
            </a:r>
            <a:endParaRPr sz="4400"/>
          </a:p>
        </p:txBody>
      </p:sp>
      <p:sp>
        <p:nvSpPr>
          <p:cNvPr id="1666269386" name=""/>
          <p:cNvSpPr txBox="1"/>
          <p:nvPr/>
        </p:nvSpPr>
        <p:spPr bwMode="auto">
          <a:xfrm flipH="0" flipV="0">
            <a:off x="6779278" y="2614392"/>
            <a:ext cx="4851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Turned Down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swm3 interfaces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5044852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67218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1999164"/>
            <a:ext cx="6300217" cy="421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6877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301203594" name=""/>
          <p:cNvPicPr>
            <a:picLocks noChangeAspect="1"/>
          </p:cNvPicPr>
          <p:nvPr/>
        </p:nvPicPr>
        <p:blipFill>
          <a:blip r:embed="rId3"/>
          <a:srcRect l="0" t="0" r="0" b="17000"/>
          <a:stretch/>
        </p:blipFill>
        <p:spPr bwMode="auto">
          <a:xfrm flipH="0" flipV="0">
            <a:off x="5028057" y="1240279"/>
            <a:ext cx="7154826" cy="5487856"/>
          </a:xfrm>
          <a:prstGeom prst="rect">
            <a:avLst/>
          </a:prstGeom>
        </p:spPr>
      </p:pic>
      <p:pic>
        <p:nvPicPr>
          <p:cNvPr id="758927446" name=""/>
          <p:cNvPicPr>
            <a:picLocks noChangeAspect="1"/>
          </p:cNvPicPr>
          <p:nvPr/>
        </p:nvPicPr>
        <p:blipFill>
          <a:blip r:embed="rId4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13042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481378369" name=""/>
          <p:cNvSpPr txBox="1"/>
          <p:nvPr/>
        </p:nvSpPr>
        <p:spPr bwMode="auto">
          <a:xfrm flipH="0" flipV="0">
            <a:off x="6779278" y="2614392"/>
            <a:ext cx="485280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Connections are still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5428293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74153577" name=""/>
          <p:cNvPicPr>
            <a:picLocks noChangeAspect="1"/>
          </p:cNvPicPr>
          <p:nvPr/>
        </p:nvPicPr>
        <p:blipFill>
          <a:blip r:embed="rId3"/>
          <a:srcRect l="0" t="0" r="0" b="18652"/>
          <a:stretch/>
        </p:blipFill>
        <p:spPr bwMode="auto">
          <a:xfrm rot="0" flipH="0" flipV="0">
            <a:off x="609599" y="2367680"/>
            <a:ext cx="5731509" cy="1691743"/>
          </a:xfrm>
          <a:prstGeom prst="rect">
            <a:avLst/>
          </a:prstGeom>
        </p:spPr>
      </p:pic>
      <p:pic>
        <p:nvPicPr>
          <p:cNvPr id="635356766" name=""/>
          <p:cNvPicPr>
            <a:picLocks noChangeAspect="1"/>
          </p:cNvPicPr>
          <p:nvPr/>
        </p:nvPicPr>
        <p:blipFill>
          <a:blip r:embed="rId4"/>
          <a:srcRect l="0" t="0" r="0" b="18224"/>
          <a:stretch/>
        </p:blipFill>
        <p:spPr bwMode="auto">
          <a:xfrm rot="0" flipH="0" flipV="0">
            <a:off x="609599" y="4359519"/>
            <a:ext cx="5731509" cy="1700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93612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Sydney – IPv6</a:t>
            </a:r>
            <a:endParaRPr/>
          </a:p>
        </p:txBody>
      </p:sp>
      <p:sp>
        <p:nvSpPr>
          <p:cNvPr id="122525768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HSRP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147902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9671407" name=""/>
          <p:cNvSpPr txBox="1"/>
          <p:nvPr/>
        </p:nvSpPr>
        <p:spPr bwMode="auto">
          <a:xfrm flipH="0" flipV="0">
            <a:off x="306170" y="1863382"/>
            <a:ext cx="112762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Primary (priority 120) and secondary router (priority 100).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0224928" name=""/>
          <p:cNvSpPr txBox="1"/>
          <p:nvPr/>
        </p:nvSpPr>
        <p:spPr bwMode="auto">
          <a:xfrm flipH="0" flipV="0">
            <a:off x="6004379" y="2752342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73789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70" y="2824528"/>
            <a:ext cx="10537579" cy="354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668656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669506026" name=""/>
          <p:cNvSpPr txBox="1"/>
          <p:nvPr/>
        </p:nvSpPr>
        <p:spPr bwMode="auto">
          <a:xfrm flipH="0" flipV="0">
            <a:off x="6779278" y="2614392"/>
            <a:ext cx="4854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The primary router will be turned off to verify network behaviour.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9455342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20946228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2344615"/>
            <a:ext cx="5935317" cy="337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3356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191041160" name=""/>
          <p:cNvSpPr txBox="1"/>
          <p:nvPr/>
        </p:nvSpPr>
        <p:spPr bwMode="auto">
          <a:xfrm flipH="0" flipV="0">
            <a:off x="659422" y="1863382"/>
            <a:ext cx="1098381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keeps LAN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463632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637692"/>
            <a:ext cx="10590447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58202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853555337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OSPF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20630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38615679" name=""/>
          <p:cNvSpPr txBox="1"/>
          <p:nvPr/>
        </p:nvSpPr>
        <p:spPr bwMode="auto">
          <a:xfrm flipH="0" flipV="0">
            <a:off x="306169" y="1863381"/>
            <a:ext cx="1127730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415114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5845975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14570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54166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441160273" name=""/>
          <p:cNvSpPr txBox="1"/>
          <p:nvPr/>
        </p:nvSpPr>
        <p:spPr bwMode="auto">
          <a:xfrm flipH="0" flipV="0">
            <a:off x="306169" y="1863381"/>
            <a:ext cx="112780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OSPFv3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21118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31678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752341"/>
            <a:ext cx="10376455" cy="365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29226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087205273" name=""/>
          <p:cNvSpPr txBox="1"/>
          <p:nvPr/>
        </p:nvSpPr>
        <p:spPr bwMode="auto">
          <a:xfrm flipH="0" flipV="0">
            <a:off x="306169" y="1863381"/>
            <a:ext cx="1128378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IPv4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858307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14749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132259"/>
            <a:ext cx="10942531" cy="2760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74360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624395790" name=""/>
          <p:cNvSpPr txBox="1"/>
          <p:nvPr/>
        </p:nvSpPr>
        <p:spPr bwMode="auto">
          <a:xfrm flipH="0" flipV="0">
            <a:off x="306169" y="1863381"/>
            <a:ext cx="112845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IPv6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920293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61031361" name=""/>
          <p:cNvPicPr>
            <a:picLocks noChangeAspect="1"/>
          </p:cNvPicPr>
          <p:nvPr/>
        </p:nvPicPr>
        <p:blipFill>
          <a:blip r:embed="rId3"/>
          <a:srcRect l="0" t="0" r="10739" b="0"/>
          <a:stretch/>
        </p:blipFill>
        <p:spPr bwMode="auto">
          <a:xfrm rot="0" flipH="0" flipV="0">
            <a:off x="306169" y="3223846"/>
            <a:ext cx="11037711" cy="2527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6187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1990529014" name=""/>
          <p:cNvPicPr>
            <a:picLocks noChangeAspect="1"/>
          </p:cNvPicPr>
          <p:nvPr/>
        </p:nvPicPr>
        <p:blipFill>
          <a:blip r:embed="rId3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  <p:pic>
        <p:nvPicPr>
          <p:cNvPr id="1123936328" name=""/>
          <p:cNvPicPr>
            <a:picLocks noChangeAspect="1"/>
          </p:cNvPicPr>
          <p:nvPr/>
        </p:nvPicPr>
        <p:blipFill>
          <a:blip r:embed="rId4"/>
          <a:srcRect l="0" t="0" r="0" b="15164"/>
          <a:stretch/>
        </p:blipFill>
        <p:spPr bwMode="auto">
          <a:xfrm flipH="0" flipV="0">
            <a:off x="4795471" y="1593605"/>
            <a:ext cx="7277509" cy="515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595102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96936663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ACL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41398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1319844712" name=""/>
          <p:cNvSpPr txBox="1"/>
          <p:nvPr/>
        </p:nvSpPr>
        <p:spPr bwMode="auto">
          <a:xfrm flipH="0" flipV="0">
            <a:off x="306169" y="1863381"/>
            <a:ext cx="1129278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Example ACL on R1 (Sydney Branch)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781781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186746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54743" cy="3315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4006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380305433" name=""/>
          <p:cNvSpPr txBox="1"/>
          <p:nvPr/>
        </p:nvSpPr>
        <p:spPr bwMode="auto">
          <a:xfrm flipH="0" flipV="0">
            <a:off x="306169" y="1863381"/>
            <a:ext cx="1130934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Deny rule for testing t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raffic from 192.168.10.99 (Brisbane)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744409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97981735" name=""/>
          <p:cNvPicPr>
            <a:picLocks noChangeAspect="1"/>
          </p:cNvPicPr>
          <p:nvPr/>
        </p:nvPicPr>
        <p:blipFill>
          <a:blip r:embed="rId3"/>
          <a:srcRect l="0" t="35051" r="51456" b="35051"/>
          <a:stretch/>
        </p:blipFill>
        <p:spPr bwMode="auto">
          <a:xfrm rot="0" flipH="0" flipV="0">
            <a:off x="306169" y="2582740"/>
            <a:ext cx="8467754" cy="1062403"/>
          </a:xfrm>
          <a:prstGeom prst="rect">
            <a:avLst/>
          </a:prstGeom>
        </p:spPr>
      </p:pic>
      <p:pic>
        <p:nvPicPr>
          <p:cNvPr id="569571100" name=""/>
          <p:cNvPicPr>
            <a:picLocks noChangeAspect="1"/>
          </p:cNvPicPr>
          <p:nvPr/>
        </p:nvPicPr>
        <p:blipFill>
          <a:blip r:embed="rId3"/>
          <a:srcRect l="53029" t="20437" r="0" b="18248"/>
          <a:stretch/>
        </p:blipFill>
        <p:spPr bwMode="auto">
          <a:xfrm rot="0" flipH="0" flipV="0">
            <a:off x="306169" y="3864951"/>
            <a:ext cx="8472231" cy="22530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20597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851160854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VPN Site-To-Site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92642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2063950355" name=""/>
          <p:cNvSpPr txBox="1"/>
          <p:nvPr/>
        </p:nvSpPr>
        <p:spPr bwMode="auto">
          <a:xfrm flipH="0" flipV="0">
            <a:off x="306169" y="1863381"/>
            <a:ext cx="113259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Internet connection are intercepted by a criminal sniffer.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cannot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145237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482168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3095624"/>
            <a:ext cx="8343878" cy="338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8888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1889592848" name=""/>
          <p:cNvSpPr txBox="1"/>
          <p:nvPr/>
        </p:nvSpPr>
        <p:spPr bwMode="auto">
          <a:xfrm flipH="0" flipV="0">
            <a:off x="306169" y="1863381"/>
            <a:ext cx="1133130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Local connection are susceptible to attacks.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58794140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327631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204861"/>
            <a:ext cx="10802142" cy="2949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696062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11421384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Encapsulation PPP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2322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2091167741" name=""/>
          <p:cNvSpPr txBox="1"/>
          <p:nvPr/>
        </p:nvSpPr>
        <p:spPr bwMode="auto">
          <a:xfrm flipH="0" flipV="0">
            <a:off x="8757547" y="1863381"/>
            <a:ext cx="2826290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Implemented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as an automatic authentication method.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700566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1007510402" name=""/>
          <p:cNvGrpSpPr/>
          <p:nvPr/>
        </p:nvGrpSpPr>
        <p:grpSpPr bwMode="auto">
          <a:xfrm rot="0" flipH="0" flipV="0">
            <a:off x="70656" y="1710149"/>
            <a:ext cx="7862612" cy="4920715"/>
            <a:chOff x="0" y="0"/>
            <a:chExt cx="7862612" cy="4920715"/>
          </a:xfrm>
        </p:grpSpPr>
        <p:pic>
          <p:nvPicPr>
            <p:cNvPr id="158059924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rot="0" flipH="0" flipV="0">
              <a:off x="0" y="0"/>
              <a:ext cx="7862610" cy="2907371"/>
            </a:xfrm>
            <a:prstGeom prst="rect">
              <a:avLst/>
            </a:prstGeom>
          </p:spPr>
        </p:pic>
        <p:pic>
          <p:nvPicPr>
            <p:cNvPr id="87321528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rot="0" flipH="0" flipV="0">
              <a:off x="117599" y="3132388"/>
              <a:ext cx="3555454" cy="1788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8068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128962473" name=""/>
          <p:cNvSpPr txBox="1"/>
          <p:nvPr/>
        </p:nvSpPr>
        <p:spPr bwMode="auto">
          <a:xfrm flipH="0" flipV="0">
            <a:off x="306169" y="1863381"/>
            <a:ext cx="1138422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Local network to WEB server are working under encapsulation method.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implemented.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968724774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4742782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004038"/>
            <a:ext cx="10132537" cy="362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1804152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7" y="2708919"/>
            <a:ext cx="6720743" cy="720077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63679846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0"/>
            <a:ext cx="6720743" cy="131995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Dynamic NAT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086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Simulation Software &amp; Tools</a:t>
            </a:r>
            <a:endParaRPr/>
          </a:p>
        </p:txBody>
      </p:sp>
      <p:sp>
        <p:nvSpPr>
          <p:cNvPr id="19135053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Cisco Packet Tracer 8.2.2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Ubuntu 24.04 LTS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Wireshark 4.2.2</a:t>
            </a:r>
            <a:endParaRPr/>
          </a:p>
        </p:txBody>
      </p:sp>
      <p:pic>
        <p:nvPicPr>
          <p:cNvPr id="4487702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41198" y="1850047"/>
            <a:ext cx="4341201" cy="434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71574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210030640" name=""/>
          <p:cNvSpPr txBox="1"/>
          <p:nvPr/>
        </p:nvSpPr>
        <p:spPr bwMode="auto">
          <a:xfrm flipH="0" flipV="0">
            <a:off x="917739" y="1949716"/>
            <a:ext cx="3532785" cy="5794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2976625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1557905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805960" y="2693281"/>
            <a:ext cx="7617841" cy="375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938729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1158228968" name=""/>
          <p:cNvSpPr txBox="1"/>
          <p:nvPr/>
        </p:nvSpPr>
        <p:spPr bwMode="auto">
          <a:xfrm flipH="0" flipV="0">
            <a:off x="917739" y="1949716"/>
            <a:ext cx="1067905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R2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NAT Translations table on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04945080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8212856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2616829"/>
            <a:ext cx="10156349" cy="287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60653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</p:txBody>
      </p:sp>
      <p:sp>
        <p:nvSpPr>
          <p:cNvPr id="160877207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0">
                <a:latin typeface="Arial"/>
                <a:ea typeface="Arial"/>
                <a:cs typeface="Arial"/>
              </a:rPr>
              <a:t>Testing WEB connection</a:t>
            </a:r>
            <a:endParaRPr b="0"/>
          </a:p>
          <a:p>
            <a:pPr marL="0" indent="0">
              <a:buFont typeface="Arial"/>
              <a:buNone/>
              <a:defRPr/>
            </a:pPr>
            <a:endParaRPr b="0"/>
          </a:p>
        </p:txBody>
      </p:sp>
      <p:pic>
        <p:nvPicPr>
          <p:cNvPr id="16400720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454518"/>
            <a:ext cx="8510430" cy="3671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19542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454251899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2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Firewall and Single-port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71350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119819070" name=""/>
          <p:cNvSpPr txBox="1"/>
          <p:nvPr/>
        </p:nvSpPr>
        <p:spPr bwMode="auto">
          <a:xfrm flipH="0" flipV="0">
            <a:off x="917740" y="2462601"/>
            <a:ext cx="3527027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4809424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107489562" name=""/>
          <p:cNvPicPr>
            <a:picLocks noChangeAspect="1"/>
          </p:cNvPicPr>
          <p:nvPr/>
        </p:nvPicPr>
        <p:blipFill>
          <a:blip r:embed="rId3"/>
          <a:srcRect l="7212" t="10263" r="3176" b="10557"/>
          <a:stretch/>
        </p:blipFill>
        <p:spPr bwMode="auto">
          <a:xfrm rot="0" flipH="0" flipV="0">
            <a:off x="917740" y="3315432"/>
            <a:ext cx="8661643" cy="316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1952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542197802" name=""/>
          <p:cNvSpPr txBox="1"/>
          <p:nvPr/>
        </p:nvSpPr>
        <p:spPr bwMode="auto">
          <a:xfrm flipH="0" flipV="0">
            <a:off x="917740" y="2462601"/>
            <a:ext cx="730932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Single-port enabled and DMZ disabled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4677237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790999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40" y="3173377"/>
            <a:ext cx="5731509" cy="3173377"/>
          </a:xfrm>
          <a:prstGeom prst="rect">
            <a:avLst/>
          </a:prstGeom>
        </p:spPr>
      </p:pic>
      <p:sp>
        <p:nvSpPr>
          <p:cNvPr id="1835503645" name=""/>
          <p:cNvSpPr txBox="1"/>
          <p:nvPr/>
        </p:nvSpPr>
        <p:spPr bwMode="auto">
          <a:xfrm flipH="0" flipV="0">
            <a:off x="7200576" y="3982646"/>
            <a:ext cx="4478163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Remote PC to WEB Server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137960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6793815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Logging Network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90286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1458531398" name=""/>
          <p:cNvSpPr txBox="1"/>
          <p:nvPr/>
        </p:nvSpPr>
        <p:spPr bwMode="auto">
          <a:xfrm flipH="0" flipV="0">
            <a:off x="917739" y="1949717"/>
            <a:ext cx="353278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688976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527563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007450" y="2656009"/>
            <a:ext cx="9086042" cy="3608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7178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963645546" name=""/>
          <p:cNvSpPr txBox="1"/>
          <p:nvPr/>
        </p:nvSpPr>
        <p:spPr bwMode="auto">
          <a:xfrm flipH="0" flipV="0">
            <a:off x="917739" y="1949717"/>
            <a:ext cx="1066645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Echo replies from R2 to PC-C its destination is LAN interface of R2 (because is its local network)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0421894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718603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3264141"/>
            <a:ext cx="7542261" cy="327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26934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4620583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Technologies &amp; Protocols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05552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Network Details </a:t>
            </a:r>
            <a:endParaRPr/>
          </a:p>
        </p:txBody>
      </p:sp>
      <p:sp>
        <p:nvSpPr>
          <p:cNvPr id="57560742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5486400" cy="4525962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3-Tier</a:t>
            </a:r>
            <a:endParaRPr/>
          </a:p>
        </p:txBody>
      </p:sp>
      <p:sp>
        <p:nvSpPr>
          <p:cNvPr id="1979286964" name=""/>
          <p:cNvSpPr txBox="1"/>
          <p:nvPr/>
        </p:nvSpPr>
        <p:spPr bwMode="auto">
          <a:xfrm flipH="0" flipV="0">
            <a:off x="6174807" y="1611923"/>
            <a:ext cx="5539746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Branch: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2-Tier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22486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2052252852" name=""/>
          <p:cNvSpPr txBox="1"/>
          <p:nvPr/>
        </p:nvSpPr>
        <p:spPr bwMode="auto">
          <a:xfrm flipH="0" flipV="0">
            <a:off x="609598" y="1863381"/>
            <a:ext cx="1097675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DHCP (Dynamic Host Configuration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Automatically assigns IP, gateway, and DNS addresses to devices on the network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LACP (Link Aggregation Control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Combines several physical links to form a single logical link for the purpose of increasing bandwidth also providing redundancy when one of the switches fails.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9635251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754298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9040015" name=""/>
          <p:cNvSpPr txBox="1"/>
          <p:nvPr/>
        </p:nvSpPr>
        <p:spPr bwMode="auto">
          <a:xfrm flipH="0" flipV="0">
            <a:off x="609598" y="1863381"/>
            <a:ext cx="10977838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HSRP (Hot Standby Router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Provides redundancy. If the primary router fails, another router automatically takes over, ensuring service continuity.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OSPF (Open Shortest Path First):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routing that allows the calculation of the most efficient route to send packets in a network.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4159010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8190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578600986" name=""/>
          <p:cNvSpPr txBox="1"/>
          <p:nvPr/>
        </p:nvSpPr>
        <p:spPr bwMode="auto">
          <a:xfrm flipH="0" flipV="0">
            <a:off x="609598" y="1863381"/>
            <a:ext cx="1097891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ACLs (Access Control Lists): 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Rules applied to allow or deny traffic. They are used to filter traffic and improve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VPN IPsec (Internet Protocol Security):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Creates secure (encrypted) connections over the Internet between two networks (site-to-site), protecting data confidentiality and integrity.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8953648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43837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270442819" name=""/>
          <p:cNvSpPr txBox="1"/>
          <p:nvPr/>
        </p:nvSpPr>
        <p:spPr bwMode="auto">
          <a:xfrm flipH="0" flipV="0">
            <a:off x="609598" y="1863381"/>
            <a:ext cx="10979639" cy="3017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PPP Authentication (Point-to-Point Protocol Authentication):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Responsible for establishing point-to-point connections and provides encapsulation to facilitate the connection. Also supports authentication mechanisms (CHAP) between two network devices to add an additional layer of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3941631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3705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395417447" name=""/>
          <p:cNvSpPr txBox="1"/>
          <p:nvPr/>
        </p:nvSpPr>
        <p:spPr bwMode="auto">
          <a:xfrm flipH="0" flipV="0">
            <a:off x="609597" y="1863380"/>
            <a:ext cx="1098035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 (Dynamic Network Address Translation):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Map a public network to multiple private networks on a WAN to communicate with external IPs.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45941571" name=""/>
          <p:cNvSpPr txBox="1"/>
          <p:nvPr/>
        </p:nvSpPr>
        <p:spPr bwMode="auto">
          <a:xfrm flipH="0" flipV="0">
            <a:off x="6004377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663800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Bibliography</a:t>
            </a:r>
            <a:endParaRPr sz="4400"/>
          </a:p>
        </p:txBody>
      </p:sp>
      <p:sp>
        <p:nvSpPr>
          <p:cNvPr id="824045951" name=""/>
          <p:cNvSpPr txBox="1"/>
          <p:nvPr/>
        </p:nvSpPr>
        <p:spPr bwMode="auto">
          <a:xfrm rot="0" flipH="0" flipV="0">
            <a:off x="39600" y="1864800"/>
            <a:ext cx="12165211" cy="41928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360000" rtlCol="0" fromWordArt="0" anchor="t" anchorCtr="0" forceAA="0" upright="0" compatLnSpc="0">
            <a:spAutoFit/>
          </a:bodyPr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Network System: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3" tooltip="Gurutech Networking Training - Secure Network Training"/>
              </a:rPr>
              <a:t>Gurutech Networking Training - Secure Network Training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Router: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4" tooltip=" Gurutech Networking Training"/>
              </a:rPr>
              <a:t> Gurutech Networking Training - DHCPv6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stateless-stateful: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5" tooltip="ShefferKimanzi"/>
              </a:rPr>
              <a:t>ShefferKimanzi - DCHP v6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LACP: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6" tooltip="ITExamAnswers.net - Configure EtherChannel "/>
              </a:rPr>
              <a:t>ITExamAnswers.net - Configure EtherChannel </a:t>
            </a:r>
            <a:r>
              <a:rPr lang="en-AU">
                <a:latin typeface="Arial"/>
                <a:ea typeface="Arial"/>
                <a:cs typeface="Arial"/>
              </a:rPr>
              <a:t>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HRSP v2 IPv6: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7" tooltip="Packet Tracer Network - HSRP Configuration"/>
              </a:rPr>
              <a:t>Packet Tracer Network - HSRP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IPCisco.com: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8" tooltip="ADSL IPv6"/>
              </a:rPr>
              <a:t>ADSL IPv6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ACLs: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9" tooltip="Packet Tracer Network - ACLs"/>
              </a:rPr>
              <a:t>Packet Tracer Network - ACLs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OSPFv3: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0" tooltip="Networking Academy -  IPv6 OSPFv3 "/>
              </a:rPr>
              <a:t>Networking Academy -  IPv6 OSPFv3 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1" tooltip="Computer Networking - OSPF"/>
              </a:rPr>
              <a:t>Computer Networking - OSPF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IPsec tunnel (site-to-site):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2" tooltip="Abdullah Irfan, Medium, VPN tunnel"/>
              </a:rPr>
              <a:t>Abdullah Irfan, Medium, VPN tunnel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site-to-site, IPsec: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3" tooltip="Gurutech Networking Training - VPN IPsec"/>
              </a:rPr>
              <a:t>Gurutech Networking Training - VPN IPsec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SSH: 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4" tooltip=" Sheffer Kimanzi, Configuring ssh"/>
              </a:rPr>
              <a:t> Sheffer Kimanzi, Configuring ssh</a:t>
            </a:r>
            <a:endParaRPr lang="en-AU"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Telnet: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5" tooltip=" Sheffer Kimanzi, Configuring telnet"/>
              </a:rPr>
              <a:t> Sheffer Kimanzi, Configuring telnet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 lang="en-AU">
                <a:latin typeface="Arial"/>
                <a:cs typeface="Arial"/>
              </a:rPr>
              <a:t>Dynamic NAT: </a:t>
            </a:r>
            <a:r>
              <a:rPr lang="en-AU" u="sng">
                <a:solidFill>
                  <a:schemeClr val="hlink"/>
                </a:solidFill>
                <a:latin typeface="Arial"/>
                <a:cs typeface="Arial"/>
                <a:hlinkClick r:id="rId16" tooltip=" ComputerNetworkingNotes - Dynamic NAT"/>
              </a:rPr>
              <a:t> ComputerNetworkingNotes - Dynamic NAT</a:t>
            </a:r>
            <a:endParaRPr/>
          </a:p>
        </p:txBody>
      </p:sp>
      <p:sp>
        <p:nvSpPr>
          <p:cNvPr id="88476885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05571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Network Nodes</a:t>
            </a:r>
            <a:endParaRPr/>
          </a:p>
        </p:txBody>
      </p:sp>
      <p:sp>
        <p:nvSpPr>
          <p:cNvPr id="155742021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1677416600" name=""/>
          <p:cNvGraphicFramePr>
            <a:graphicFrameLocks xmlns:a="http://schemas.openxmlformats.org/drawingml/2006/main"/>
          </p:cNvGraphicFramePr>
          <p:nvPr/>
        </p:nvGraphicFramePr>
        <p:xfrm>
          <a:off x="609599" y="1587499"/>
          <a:ext cx="8140699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653366"/>
                <a:gridCol w="3653366"/>
                <a:gridCol w="3653366"/>
              </a:tblGrid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Sydney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Brisbane</a:t>
                      </a:r>
                      <a:endParaRPr/>
                    </a:p>
                  </a:txBody>
                  <a:tcPr anchor="ctr"/>
                </a:tc>
              </a:tr>
              <a:tr h="8528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Routers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 L3 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1x1x0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Servers, Printers, Modems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0x1x2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End Devices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19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0217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Content</a:t>
            </a:r>
            <a:endParaRPr/>
          </a:p>
        </p:txBody>
      </p:sp>
      <p:sp>
        <p:nvSpPr>
          <p:cNvPr id="71512383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Legal &amp; security: Policies and Procedures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and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Troubleshooting &amp; Testing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Technologies &amp; Protocols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1798094682" name=""/>
          <p:cNvPicPr>
            <a:picLocks noChangeAspect="1"/>
          </p:cNvPicPr>
          <p:nvPr/>
        </p:nvPicPr>
        <p:blipFill>
          <a:blip r:embed="rId3"/>
          <a:srcRect l="49230" t="7574" r="0" b="47338"/>
          <a:stretch/>
        </p:blipFill>
        <p:spPr bwMode="auto">
          <a:xfrm flipH="0" flipV="0">
            <a:off x="7307106" y="3711465"/>
            <a:ext cx="4878324" cy="3185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75</Slides>
  <Notes>75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2025-04-23T14:22:51Z</dcterms:modified>
</cp:coreProperties>
</file>